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Findel" charset="1" panose="00000000000000000000"/>
      <p:regular r:id="rId12"/>
    </p:embeddedFont>
    <p:embeddedFont>
      <p:font typeface="Open Sans 1" charset="1" panose="020B0606030504020204"/>
      <p:regular r:id="rId13"/>
    </p:embeddedFont>
    <p:embeddedFont>
      <p:font typeface="Open Sans 1 Bold" charset="1" panose="020B0806030504020204"/>
      <p:regular r:id="rId14"/>
    </p:embeddedFont>
    <p:embeddedFont>
      <p:font typeface="Open Sans 1 Italics" charset="1" panose="020B0606030504020204"/>
      <p:regular r:id="rId15"/>
    </p:embeddedFont>
    <p:embeddedFont>
      <p:font typeface="Open Sans 1 Bold Italics" charset="1" panose="020B0806030504020204"/>
      <p:regular r:id="rId16"/>
    </p:embeddedFont>
    <p:embeddedFont>
      <p:font typeface="Open Sans 1 Light" charset="1" panose="020B0306030504020204"/>
      <p:regular r:id="rId17"/>
    </p:embeddedFont>
    <p:embeddedFont>
      <p:font typeface="Open Sans 1 Light Italics" charset="1" panose="020B0306030504020204"/>
      <p:regular r:id="rId18"/>
    </p:embeddedFont>
    <p:embeddedFont>
      <p:font typeface="Open Sans 1 Ultra-Bold" charset="1" panose="00000000000000000000"/>
      <p:regular r:id="rId19"/>
    </p:embeddedFont>
    <p:embeddedFont>
      <p:font typeface="Open Sans 1 Ultra-Bold Italics" charset="1" panose="00000000000000000000"/>
      <p:regular r:id="rId20"/>
    </p:embeddedFont>
    <p:embeddedFont>
      <p:font typeface="Open Sans 2" charset="1" panose="00000000000000000000"/>
      <p:regular r:id="rId21"/>
    </p:embeddedFont>
    <p:embeddedFont>
      <p:font typeface="Open Sans 2 Bold" charset="1" panose="00000000000000000000"/>
      <p:regular r:id="rId22"/>
    </p:embeddedFont>
    <p:embeddedFont>
      <p:font typeface="Open Sans 2 Italics" charset="1" panose="00000000000000000000"/>
      <p:regular r:id="rId23"/>
    </p:embeddedFont>
    <p:embeddedFont>
      <p:font typeface="Open Sans 2 Bold Italics" charset="1" panose="00000000000000000000"/>
      <p:regular r:id="rId24"/>
    </p:embeddedFont>
    <p:embeddedFont>
      <p:font typeface="Open Sans 2 Light" charset="1" panose="00000000000000000000"/>
      <p:regular r:id="rId25"/>
    </p:embeddedFont>
    <p:embeddedFont>
      <p:font typeface="Open Sans 2 Light Italics" charset="1" panose="00000000000000000000"/>
      <p:regular r:id="rId26"/>
    </p:embeddedFont>
    <p:embeddedFont>
      <p:font typeface="Open Sans 2 Medium" charset="1" panose="00000000000000000000"/>
      <p:regular r:id="rId27"/>
    </p:embeddedFont>
    <p:embeddedFont>
      <p:font typeface="Open Sans 2 Medium Italics" charset="1" panose="00000000000000000000"/>
      <p:regular r:id="rId28"/>
    </p:embeddedFont>
    <p:embeddedFont>
      <p:font typeface="Open Sans 2 Semi-Bold" charset="1" panose="00000000000000000000"/>
      <p:regular r:id="rId29"/>
    </p:embeddedFont>
    <p:embeddedFont>
      <p:font typeface="Open Sans 2 Semi-Bold Italics" charset="1" panose="00000000000000000000"/>
      <p:regular r:id="rId30"/>
    </p:embeddedFont>
    <p:embeddedFont>
      <p:font typeface="Open Sans 2 Ultra-Bold" charset="1" panose="00000000000000000000"/>
      <p:regular r:id="rId31"/>
    </p:embeddedFont>
    <p:embeddedFont>
      <p:font typeface="Open Sans 2 Ultra-Bold Italics" charset="1" panose="00000000000000000000"/>
      <p:regular r:id="rId32"/>
    </p:embeddedFont>
    <p:embeddedFont>
      <p:font typeface="Manofa" charset="1" panose="000005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35" Target="slides/slide2.xml" Type="http://schemas.openxmlformats.org/officeDocument/2006/relationships/slide"/><Relationship Id="rId36" Target="slides/slide3.xml" Type="http://schemas.openxmlformats.org/officeDocument/2006/relationships/slide"/><Relationship Id="rId37" Target="slides/slide4.xml" Type="http://schemas.openxmlformats.org/officeDocument/2006/relationships/slide"/><Relationship Id="rId38" Target="slides/slide5.xml" Type="http://schemas.openxmlformats.org/officeDocument/2006/relationships/slide"/><Relationship Id="rId39" Target="slides/slide6.xml" Type="http://schemas.openxmlformats.org/officeDocument/2006/relationships/slide"/><Relationship Id="rId4" Target="theme/theme1.xml" Type="http://schemas.openxmlformats.org/officeDocument/2006/relationships/theme"/><Relationship Id="rId40" Target="slides/slide7.xml" Type="http://schemas.openxmlformats.org/officeDocument/2006/relationships/slide"/><Relationship Id="rId41" Target="slides/slide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https://www.youtube.com/watch?v=uoI2S9firv4" TargetMode="External" Type="http://schemas.openxmlformats.org/officeDocument/2006/relationships/hyperlink"/><Relationship Id="rId5" Target="../media/image6.jpeg" Type="http://schemas.openxmlformats.org/officeDocument/2006/relationships/image"/><Relationship Id="rId6" Target="https://www.youtube.com/watch?v=yasRXV4Qymc" TargetMode="External" Type="http://schemas.openxmlformats.org/officeDocument/2006/relationships/video"/><Relationship Id="rId7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5.png" Type="http://schemas.openxmlformats.org/officeDocument/2006/relationships/image"/><Relationship Id="rId4" Target="https://youtu.be/G2gNLXENsG0" TargetMode="External" Type="http://schemas.openxmlformats.org/officeDocument/2006/relationships/hyperlink"/><Relationship Id="rId5" Target="../media/image6.jpeg" Type="http://schemas.openxmlformats.org/officeDocument/2006/relationships/image"/><Relationship Id="rId6" Target="https://youtu.be/G2gNLXENsG0" TargetMode="External" Type="http://schemas.openxmlformats.org/officeDocument/2006/relationships/video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nl.padlet.com/StudioGlobo/inspiratie-voor-genderneutraal-toilet-ti82l7oznpxd5xqj" TargetMode="External" Type="http://schemas.openxmlformats.org/officeDocument/2006/relationships/hyperlink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19826" y="3986860"/>
            <a:ext cx="6248347" cy="5787532"/>
          </a:xfrm>
          <a:custGeom>
            <a:avLst/>
            <a:gdLst/>
            <a:ahLst/>
            <a:cxnLst/>
            <a:rect r="r" b="b" t="t" l="l"/>
            <a:pathLst>
              <a:path h="5787532" w="6248347">
                <a:moveTo>
                  <a:pt x="0" y="0"/>
                </a:moveTo>
                <a:lnTo>
                  <a:pt x="6248348" y="0"/>
                </a:lnTo>
                <a:lnTo>
                  <a:pt x="6248348" y="5787532"/>
                </a:lnTo>
                <a:lnTo>
                  <a:pt x="0" y="578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41331" y="5143500"/>
            <a:ext cx="2868104" cy="2868104"/>
          </a:xfrm>
          <a:custGeom>
            <a:avLst/>
            <a:gdLst/>
            <a:ahLst/>
            <a:cxnLst/>
            <a:rect r="r" b="b" t="t" l="l"/>
            <a:pathLst>
              <a:path h="2868104" w="2868104">
                <a:moveTo>
                  <a:pt x="0" y="0"/>
                </a:moveTo>
                <a:lnTo>
                  <a:pt x="2868104" y="0"/>
                </a:lnTo>
                <a:lnTo>
                  <a:pt x="2868104" y="2868104"/>
                </a:lnTo>
                <a:lnTo>
                  <a:pt x="0" y="2868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618909" y="7758210"/>
            <a:ext cx="3112948" cy="2528790"/>
          </a:xfrm>
          <a:custGeom>
            <a:avLst/>
            <a:gdLst/>
            <a:ahLst/>
            <a:cxnLst/>
            <a:rect r="r" b="b" t="t" l="l"/>
            <a:pathLst>
              <a:path h="2528790" w="3112948">
                <a:moveTo>
                  <a:pt x="0" y="0"/>
                </a:moveTo>
                <a:lnTo>
                  <a:pt x="3112948" y="0"/>
                </a:lnTo>
                <a:lnTo>
                  <a:pt x="3112948" y="2528790"/>
                </a:lnTo>
                <a:lnTo>
                  <a:pt x="0" y="2528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65851" y="170852"/>
            <a:ext cx="10556298" cy="3227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15"/>
              </a:lnSpc>
            </a:pPr>
            <a:r>
              <a:rPr lang="en-US" sz="9225">
                <a:solidFill>
                  <a:srgbClr val="223F99"/>
                </a:solidFill>
                <a:latin typeface="Manofa"/>
              </a:rPr>
              <a:t>PAS JIJ IN </a:t>
            </a:r>
          </a:p>
          <a:p>
            <a:pPr algn="ctr">
              <a:lnSpc>
                <a:spcPts val="12915"/>
              </a:lnSpc>
            </a:pPr>
            <a:r>
              <a:rPr lang="en-US" sz="9225">
                <a:solidFill>
                  <a:srgbClr val="223F99"/>
                </a:solidFill>
                <a:latin typeface="Manofa"/>
              </a:rPr>
              <a:t>HET WC-HOKJE?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4209" y="466739"/>
            <a:ext cx="12839581" cy="903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>
                <a:solidFill>
                  <a:srgbClr val="223F99"/>
                </a:solidFill>
                <a:latin typeface="Manofa"/>
              </a:rPr>
              <a:t>BEKIJK HET FILMPJE OVER GENDER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7220690"/>
            <a:ext cx="3066310" cy="3066310"/>
          </a:xfrm>
          <a:custGeom>
            <a:avLst/>
            <a:gdLst/>
            <a:ahLst/>
            <a:cxnLst/>
            <a:rect r="r" b="b" t="t" l="l"/>
            <a:pathLst>
              <a:path h="3066310" w="3066310">
                <a:moveTo>
                  <a:pt x="0" y="0"/>
                </a:moveTo>
                <a:lnTo>
                  <a:pt x="3066310" y="0"/>
                </a:lnTo>
                <a:lnTo>
                  <a:pt x="3066310" y="3066310"/>
                </a:lnTo>
                <a:lnTo>
                  <a:pt x="0" y="3066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>
            <a:hlinkClick r:id="rId4" tooltip="https://www.youtube.com/watch?v=uoI2S9firv4"/>
          </p:cNvPr>
          <p:cNvSpPr/>
          <p:nvPr/>
        </p:nvSpPr>
        <p:spPr>
          <a:xfrm flipH="false" flipV="false" rot="443586">
            <a:off x="3208134" y="1511362"/>
            <a:ext cx="12103450" cy="7494396"/>
          </a:xfrm>
          <a:custGeom>
            <a:avLst/>
            <a:gdLst/>
            <a:ahLst/>
            <a:cxnLst/>
            <a:rect r="r" b="b" t="t" l="l"/>
            <a:pathLst>
              <a:path h="7494396" w="12103450">
                <a:moveTo>
                  <a:pt x="0" y="0"/>
                </a:moveTo>
                <a:lnTo>
                  <a:pt x="12103451" y="0"/>
                </a:lnTo>
                <a:lnTo>
                  <a:pt x="12103451" y="7494396"/>
                </a:lnTo>
                <a:lnTo>
                  <a:pt x="0" y="7494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2" t="0" r="-672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3736943" y="2329079"/>
            <a:ext cx="10814114" cy="6082938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-8687477" y="8020425"/>
            <a:ext cx="9497496" cy="7715250"/>
          </a:xfrm>
          <a:custGeom>
            <a:avLst/>
            <a:gdLst/>
            <a:ahLst/>
            <a:cxnLst/>
            <a:rect r="r" b="b" t="t" l="l"/>
            <a:pathLst>
              <a:path h="7715250" w="9497496">
                <a:moveTo>
                  <a:pt x="0" y="0"/>
                </a:moveTo>
                <a:lnTo>
                  <a:pt x="9497496" y="0"/>
                </a:lnTo>
                <a:lnTo>
                  <a:pt x="9497496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1124" y="2481772"/>
            <a:ext cx="12485753" cy="6776528"/>
          </a:xfrm>
          <a:custGeom>
            <a:avLst/>
            <a:gdLst/>
            <a:ahLst/>
            <a:cxnLst/>
            <a:rect r="r" b="b" t="t" l="l"/>
            <a:pathLst>
              <a:path h="6776528" w="12485753">
                <a:moveTo>
                  <a:pt x="0" y="0"/>
                </a:moveTo>
                <a:lnTo>
                  <a:pt x="12485752" y="0"/>
                </a:lnTo>
                <a:lnTo>
                  <a:pt x="12485752" y="6776528"/>
                </a:lnTo>
                <a:lnTo>
                  <a:pt x="0" y="6776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53116" y="647324"/>
            <a:ext cx="6421041" cy="1153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0"/>
              </a:lnSpc>
            </a:pPr>
            <a:r>
              <a:rPr lang="en-US" sz="6700">
                <a:solidFill>
                  <a:srgbClr val="223F99"/>
                </a:solidFill>
                <a:latin typeface="Manofa"/>
              </a:rPr>
              <a:t>GENDERKOEK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84909" y="8020425"/>
            <a:ext cx="1980607" cy="1980607"/>
          </a:xfrm>
          <a:custGeom>
            <a:avLst/>
            <a:gdLst/>
            <a:ahLst/>
            <a:cxnLst/>
            <a:rect r="r" b="b" t="t" l="l"/>
            <a:pathLst>
              <a:path h="1980607" w="1980607">
                <a:moveTo>
                  <a:pt x="0" y="0"/>
                </a:moveTo>
                <a:lnTo>
                  <a:pt x="1980607" y="0"/>
                </a:lnTo>
                <a:lnTo>
                  <a:pt x="1980607" y="1980607"/>
                </a:lnTo>
                <a:lnTo>
                  <a:pt x="0" y="198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16927" y="2714958"/>
            <a:ext cx="2694855" cy="5457935"/>
          </a:xfrm>
          <a:custGeom>
            <a:avLst/>
            <a:gdLst/>
            <a:ahLst/>
            <a:cxnLst/>
            <a:rect r="r" b="b" t="t" l="l"/>
            <a:pathLst>
              <a:path h="5457935" w="2694855">
                <a:moveTo>
                  <a:pt x="0" y="0"/>
                </a:moveTo>
                <a:lnTo>
                  <a:pt x="2694855" y="0"/>
                </a:lnTo>
                <a:lnTo>
                  <a:pt x="2694855" y="5457935"/>
                </a:lnTo>
                <a:lnTo>
                  <a:pt x="0" y="5457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94560" y="3237981"/>
            <a:ext cx="2880755" cy="4934912"/>
          </a:xfrm>
          <a:custGeom>
            <a:avLst/>
            <a:gdLst/>
            <a:ahLst/>
            <a:cxnLst/>
            <a:rect r="r" b="b" t="t" l="l"/>
            <a:pathLst>
              <a:path h="4934912" w="2880755">
                <a:moveTo>
                  <a:pt x="0" y="0"/>
                </a:moveTo>
                <a:lnTo>
                  <a:pt x="2880755" y="0"/>
                </a:lnTo>
                <a:lnTo>
                  <a:pt x="2880755" y="4934912"/>
                </a:lnTo>
                <a:lnTo>
                  <a:pt x="0" y="4934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16888" y="3386525"/>
            <a:ext cx="3456432" cy="4114800"/>
          </a:xfrm>
          <a:custGeom>
            <a:avLst/>
            <a:gdLst/>
            <a:ahLst/>
            <a:cxnLst/>
            <a:rect r="r" b="b" t="t" l="l"/>
            <a:pathLst>
              <a:path h="4114800" w="3456432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7676" y="346077"/>
            <a:ext cx="16934855" cy="1212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223F99"/>
                </a:solidFill>
                <a:latin typeface="Manofa"/>
              </a:rPr>
              <a:t>WAT BETEKENEN DEZE SYMBOLEN?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84909" y="8020425"/>
            <a:ext cx="1980607" cy="1980607"/>
          </a:xfrm>
          <a:custGeom>
            <a:avLst/>
            <a:gdLst/>
            <a:ahLst/>
            <a:cxnLst/>
            <a:rect r="r" b="b" t="t" l="l"/>
            <a:pathLst>
              <a:path h="1980607" w="1980607">
                <a:moveTo>
                  <a:pt x="0" y="0"/>
                </a:moveTo>
                <a:lnTo>
                  <a:pt x="1980607" y="0"/>
                </a:lnTo>
                <a:lnTo>
                  <a:pt x="1980607" y="1980607"/>
                </a:lnTo>
                <a:lnTo>
                  <a:pt x="0" y="19806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188259"/>
            <a:ext cx="1648929" cy="2140083"/>
          </a:xfrm>
          <a:custGeom>
            <a:avLst/>
            <a:gdLst/>
            <a:ahLst/>
            <a:cxnLst/>
            <a:rect r="r" b="b" t="t" l="l"/>
            <a:pathLst>
              <a:path h="2140083" w="1648929">
                <a:moveTo>
                  <a:pt x="0" y="0"/>
                </a:moveTo>
                <a:lnTo>
                  <a:pt x="1648929" y="0"/>
                </a:lnTo>
                <a:lnTo>
                  <a:pt x="1648929" y="2140082"/>
                </a:lnTo>
                <a:lnTo>
                  <a:pt x="0" y="214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18994" y="253365"/>
            <a:ext cx="12278202" cy="1464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23F99"/>
                </a:solidFill>
                <a:latin typeface="Manofa"/>
              </a:rPr>
              <a:t>BEKIJK HET FILMPJE OVER </a:t>
            </a:r>
          </a:p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223F99"/>
                </a:solidFill>
                <a:latin typeface="Manofa"/>
              </a:rPr>
              <a:t>GENDERNEUTRALE TOILETTEN OP SCHOOL</a:t>
            </a:r>
          </a:p>
        </p:txBody>
      </p:sp>
      <p:sp>
        <p:nvSpPr>
          <p:cNvPr name="Freeform 4" id="4">
            <a:hlinkClick r:id="rId4" tooltip="https://youtu.be/G2gNLXENsG0"/>
          </p:cNvPr>
          <p:cNvSpPr/>
          <p:nvPr/>
        </p:nvSpPr>
        <p:spPr>
          <a:xfrm flipH="false" flipV="false" rot="443586">
            <a:off x="2872521" y="2045041"/>
            <a:ext cx="12103450" cy="7494396"/>
          </a:xfrm>
          <a:custGeom>
            <a:avLst/>
            <a:gdLst/>
            <a:ahLst/>
            <a:cxnLst/>
            <a:rect r="r" b="b" t="t" l="l"/>
            <a:pathLst>
              <a:path h="7494396" w="12103450">
                <a:moveTo>
                  <a:pt x="0" y="0"/>
                </a:moveTo>
                <a:lnTo>
                  <a:pt x="12103451" y="0"/>
                </a:lnTo>
                <a:lnTo>
                  <a:pt x="12103451" y="7494396"/>
                </a:lnTo>
                <a:lnTo>
                  <a:pt x="0" y="7494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2" t="0" r="-672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3685915" y="2845678"/>
            <a:ext cx="10476662" cy="5893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212054">
            <a:off x="1247178" y="516495"/>
            <a:ext cx="8018060" cy="3542997"/>
            <a:chOff x="0" y="0"/>
            <a:chExt cx="1132039" cy="5002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7228" cy="504460"/>
            </a:xfrm>
            <a:custGeom>
              <a:avLst/>
              <a:gdLst/>
              <a:ahLst/>
              <a:cxnLst/>
              <a:rect r="r" b="b" t="t" l="l"/>
              <a:pathLst>
                <a:path h="504460" w="1147228">
                  <a:moveTo>
                    <a:pt x="642747" y="0"/>
                  </a:moveTo>
                  <a:cubicBezTo>
                    <a:pt x="655164" y="0"/>
                    <a:pt x="667655" y="0"/>
                    <a:pt x="680048" y="0"/>
                  </a:cubicBezTo>
                  <a:cubicBezTo>
                    <a:pt x="778848" y="8355"/>
                    <a:pt x="840594" y="36166"/>
                    <a:pt x="868718" y="81673"/>
                  </a:cubicBezTo>
                  <a:cubicBezTo>
                    <a:pt x="1033435" y="75604"/>
                    <a:pt x="1147228" y="161651"/>
                    <a:pt x="1080209" y="246103"/>
                  </a:cubicBezTo>
                  <a:cubicBezTo>
                    <a:pt x="1104479" y="263849"/>
                    <a:pt x="1124727" y="283700"/>
                    <a:pt x="1132039" y="310342"/>
                  </a:cubicBezTo>
                  <a:cubicBezTo>
                    <a:pt x="1132039" y="317974"/>
                    <a:pt x="1132039" y="325588"/>
                    <a:pt x="1132039" y="333219"/>
                  </a:cubicBezTo>
                  <a:cubicBezTo>
                    <a:pt x="1110247" y="401028"/>
                    <a:pt x="1016477" y="446848"/>
                    <a:pt x="862532" y="434513"/>
                  </a:cubicBezTo>
                  <a:cubicBezTo>
                    <a:pt x="822923" y="469330"/>
                    <a:pt x="752443" y="504460"/>
                    <a:pt x="642770" y="499854"/>
                  </a:cubicBezTo>
                  <a:cubicBezTo>
                    <a:pt x="586081" y="497568"/>
                    <a:pt x="546644" y="484329"/>
                    <a:pt x="512115" y="468245"/>
                  </a:cubicBezTo>
                  <a:cubicBezTo>
                    <a:pt x="475746" y="481615"/>
                    <a:pt x="436358" y="492108"/>
                    <a:pt x="379449" y="492223"/>
                  </a:cubicBezTo>
                  <a:cubicBezTo>
                    <a:pt x="247787" y="492421"/>
                    <a:pt x="159711" y="440911"/>
                    <a:pt x="157576" y="370257"/>
                  </a:cubicBezTo>
                  <a:cubicBezTo>
                    <a:pt x="72935" y="353728"/>
                    <a:pt x="15608" y="322875"/>
                    <a:pt x="0" y="270082"/>
                  </a:cubicBezTo>
                  <a:cubicBezTo>
                    <a:pt x="0" y="262451"/>
                    <a:pt x="0" y="254803"/>
                    <a:pt x="0" y="247205"/>
                  </a:cubicBezTo>
                  <a:cubicBezTo>
                    <a:pt x="17228" y="194890"/>
                    <a:pt x="71438" y="162029"/>
                    <a:pt x="161699" y="148099"/>
                  </a:cubicBezTo>
                  <a:cubicBezTo>
                    <a:pt x="156275" y="59848"/>
                    <a:pt x="336822" y="4704"/>
                    <a:pt x="485146" y="43583"/>
                  </a:cubicBezTo>
                  <a:cubicBezTo>
                    <a:pt x="520460" y="24357"/>
                    <a:pt x="570424" y="3388"/>
                    <a:pt x="642747" y="0"/>
                  </a:cubicBezTo>
                  <a:close/>
                </a:path>
              </a:pathLst>
            </a:custGeom>
            <a:solidFill>
              <a:srgbClr val="D0FFF2"/>
            </a:solidFill>
            <a:ln cap="sq">
              <a:noFill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431140">
            <a:off x="9758563" y="492146"/>
            <a:ext cx="8201967" cy="3323229"/>
            <a:chOff x="0" y="0"/>
            <a:chExt cx="1660474" cy="67278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60485" cy="672782"/>
            </a:xfrm>
            <a:custGeom>
              <a:avLst/>
              <a:gdLst/>
              <a:ahLst/>
              <a:cxnLst/>
              <a:rect r="r" b="b" t="t" l="l"/>
              <a:pathLst>
                <a:path h="672782" w="1660485">
                  <a:moveTo>
                    <a:pt x="136360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54955"/>
                  </a:cubicBezTo>
                  <a:cubicBezTo>
                    <a:pt x="0" y="347751"/>
                    <a:pt x="66279" y="442892"/>
                    <a:pt x="162037" y="487033"/>
                  </a:cubicBezTo>
                  <a:lnTo>
                    <a:pt x="162037" y="672782"/>
                  </a:lnTo>
                  <a:lnTo>
                    <a:pt x="353844" y="513314"/>
                  </a:lnTo>
                  <a:lnTo>
                    <a:pt x="1363605" y="513314"/>
                  </a:lnTo>
                  <a:cubicBezTo>
                    <a:pt x="1534037" y="513314"/>
                    <a:pt x="1660474" y="389802"/>
                    <a:pt x="1660474" y="254951"/>
                  </a:cubicBezTo>
                  <a:cubicBezTo>
                    <a:pt x="1660485" y="123512"/>
                    <a:pt x="1534037" y="0"/>
                    <a:pt x="1363605" y="0"/>
                  </a:cubicBezTo>
                  <a:close/>
                </a:path>
              </a:pathLst>
            </a:custGeom>
            <a:solidFill>
              <a:srgbClr val="FABFFF"/>
            </a:solidFill>
            <a:ln cap="sq">
              <a:noFill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401447">
            <a:off x="628043" y="6267937"/>
            <a:ext cx="6561680" cy="3446385"/>
            <a:chOff x="0" y="0"/>
            <a:chExt cx="1329426" cy="6982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9426" cy="681690"/>
            </a:xfrm>
            <a:custGeom>
              <a:avLst/>
              <a:gdLst/>
              <a:ahLst/>
              <a:cxnLst/>
              <a:rect r="r" b="b" t="t" l="l"/>
              <a:pathLst>
                <a:path h="681690" w="1329426">
                  <a:moveTo>
                    <a:pt x="1289310" y="0"/>
                  </a:moveTo>
                  <a:lnTo>
                    <a:pt x="40116" y="0"/>
                  </a:lnTo>
                  <a:cubicBezTo>
                    <a:pt x="29476" y="0"/>
                    <a:pt x="19273" y="4226"/>
                    <a:pt x="11750" y="11750"/>
                  </a:cubicBezTo>
                  <a:cubicBezTo>
                    <a:pt x="4226" y="19273"/>
                    <a:pt x="0" y="29476"/>
                    <a:pt x="0" y="40116"/>
                  </a:cubicBezTo>
                  <a:lnTo>
                    <a:pt x="0" y="470178"/>
                  </a:lnTo>
                  <a:cubicBezTo>
                    <a:pt x="0" y="480817"/>
                    <a:pt x="4226" y="491020"/>
                    <a:pt x="11750" y="498544"/>
                  </a:cubicBezTo>
                  <a:cubicBezTo>
                    <a:pt x="19273" y="506067"/>
                    <a:pt x="29476" y="510293"/>
                    <a:pt x="40116" y="510293"/>
                  </a:cubicBezTo>
                  <a:lnTo>
                    <a:pt x="117364" y="510293"/>
                  </a:lnTo>
                  <a:cubicBezTo>
                    <a:pt x="128004" y="510293"/>
                    <a:pt x="138207" y="514520"/>
                    <a:pt x="145730" y="522043"/>
                  </a:cubicBezTo>
                  <a:cubicBezTo>
                    <a:pt x="153254" y="529566"/>
                    <a:pt x="157480" y="539769"/>
                    <a:pt x="157480" y="550409"/>
                  </a:cubicBezTo>
                  <a:lnTo>
                    <a:pt x="157480" y="658138"/>
                  </a:lnTo>
                  <a:cubicBezTo>
                    <a:pt x="157480" y="666264"/>
                    <a:pt x="161873" y="673755"/>
                    <a:pt x="168965" y="677722"/>
                  </a:cubicBezTo>
                  <a:cubicBezTo>
                    <a:pt x="176057" y="681690"/>
                    <a:pt x="184740" y="681513"/>
                    <a:pt x="191664" y="677260"/>
                  </a:cubicBezTo>
                  <a:lnTo>
                    <a:pt x="429366" y="531286"/>
                  </a:lnTo>
                  <a:cubicBezTo>
                    <a:pt x="451718" y="517559"/>
                    <a:pt x="477435" y="510293"/>
                    <a:pt x="503666" y="510293"/>
                  </a:cubicBezTo>
                  <a:lnTo>
                    <a:pt x="1289310" y="510293"/>
                  </a:lnTo>
                  <a:cubicBezTo>
                    <a:pt x="1299950" y="510293"/>
                    <a:pt x="1310153" y="506067"/>
                    <a:pt x="1317676" y="498544"/>
                  </a:cubicBezTo>
                  <a:cubicBezTo>
                    <a:pt x="1325199" y="491020"/>
                    <a:pt x="1329426" y="480817"/>
                    <a:pt x="1329426" y="470178"/>
                  </a:cubicBezTo>
                  <a:lnTo>
                    <a:pt x="1329426" y="40116"/>
                  </a:lnTo>
                  <a:cubicBezTo>
                    <a:pt x="1329426" y="29476"/>
                    <a:pt x="1325199" y="19273"/>
                    <a:pt x="1317676" y="11750"/>
                  </a:cubicBezTo>
                  <a:cubicBezTo>
                    <a:pt x="1310153" y="4226"/>
                    <a:pt x="1299950" y="0"/>
                    <a:pt x="1289310" y="0"/>
                  </a:cubicBezTo>
                  <a:close/>
                </a:path>
              </a:pathLst>
            </a:custGeom>
            <a:solidFill>
              <a:srgbClr val="F1C7D4"/>
            </a:solidFill>
            <a:ln cap="rnd">
              <a:noFill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366818" y="6205747"/>
            <a:ext cx="8453990" cy="4053222"/>
            <a:chOff x="0" y="0"/>
            <a:chExt cx="2226565" cy="106751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26565" cy="1067515"/>
            </a:xfrm>
            <a:custGeom>
              <a:avLst/>
              <a:gdLst/>
              <a:ahLst/>
              <a:cxnLst/>
              <a:rect r="r" b="b" t="t" l="l"/>
              <a:pathLst>
                <a:path h="1067515" w="2226565">
                  <a:moveTo>
                    <a:pt x="1113283" y="0"/>
                  </a:moveTo>
                  <a:lnTo>
                    <a:pt x="1270022" y="59290"/>
                  </a:lnTo>
                  <a:lnTo>
                    <a:pt x="1457304" y="26124"/>
                  </a:lnTo>
                  <a:lnTo>
                    <a:pt x="1568160" y="105734"/>
                  </a:lnTo>
                  <a:lnTo>
                    <a:pt x="1767653" y="101939"/>
                  </a:lnTo>
                  <a:lnTo>
                    <a:pt x="1821772" y="194076"/>
                  </a:lnTo>
                  <a:lnTo>
                    <a:pt x="2013946" y="220023"/>
                  </a:lnTo>
                  <a:lnTo>
                    <a:pt x="2006031" y="315669"/>
                  </a:lnTo>
                  <a:lnTo>
                    <a:pt x="2172077" y="368818"/>
                  </a:lnTo>
                  <a:lnTo>
                    <a:pt x="2102901" y="458610"/>
                  </a:lnTo>
                  <a:lnTo>
                    <a:pt x="2226565" y="533758"/>
                  </a:lnTo>
                  <a:lnTo>
                    <a:pt x="2102901" y="608906"/>
                  </a:lnTo>
                  <a:lnTo>
                    <a:pt x="2172077" y="698697"/>
                  </a:lnTo>
                  <a:lnTo>
                    <a:pt x="2006031" y="751846"/>
                  </a:lnTo>
                  <a:lnTo>
                    <a:pt x="2013946" y="847492"/>
                  </a:lnTo>
                  <a:lnTo>
                    <a:pt x="1821772" y="873439"/>
                  </a:lnTo>
                  <a:lnTo>
                    <a:pt x="1767653" y="965576"/>
                  </a:lnTo>
                  <a:lnTo>
                    <a:pt x="1568160" y="961781"/>
                  </a:lnTo>
                  <a:lnTo>
                    <a:pt x="1457304" y="1041391"/>
                  </a:lnTo>
                  <a:lnTo>
                    <a:pt x="1270022" y="1008225"/>
                  </a:lnTo>
                  <a:lnTo>
                    <a:pt x="1113283" y="1067515"/>
                  </a:lnTo>
                  <a:lnTo>
                    <a:pt x="956543" y="1008225"/>
                  </a:lnTo>
                  <a:lnTo>
                    <a:pt x="769261" y="1041391"/>
                  </a:lnTo>
                  <a:lnTo>
                    <a:pt x="658406" y="961781"/>
                  </a:lnTo>
                  <a:lnTo>
                    <a:pt x="458912" y="965576"/>
                  </a:lnTo>
                  <a:lnTo>
                    <a:pt x="404793" y="873439"/>
                  </a:lnTo>
                  <a:lnTo>
                    <a:pt x="212618" y="847492"/>
                  </a:lnTo>
                  <a:lnTo>
                    <a:pt x="220535" y="751846"/>
                  </a:lnTo>
                  <a:lnTo>
                    <a:pt x="54488" y="698697"/>
                  </a:lnTo>
                  <a:lnTo>
                    <a:pt x="123664" y="608906"/>
                  </a:lnTo>
                  <a:lnTo>
                    <a:pt x="0" y="533758"/>
                  </a:lnTo>
                  <a:lnTo>
                    <a:pt x="123664" y="458610"/>
                  </a:lnTo>
                  <a:lnTo>
                    <a:pt x="54488" y="368818"/>
                  </a:lnTo>
                  <a:lnTo>
                    <a:pt x="220535" y="315669"/>
                  </a:lnTo>
                  <a:lnTo>
                    <a:pt x="212618" y="220023"/>
                  </a:lnTo>
                  <a:lnTo>
                    <a:pt x="404793" y="194076"/>
                  </a:lnTo>
                  <a:lnTo>
                    <a:pt x="458912" y="101939"/>
                  </a:lnTo>
                  <a:lnTo>
                    <a:pt x="658406" y="105734"/>
                  </a:lnTo>
                  <a:lnTo>
                    <a:pt x="769261" y="26124"/>
                  </a:lnTo>
                  <a:lnTo>
                    <a:pt x="956543" y="59290"/>
                  </a:lnTo>
                  <a:lnTo>
                    <a:pt x="1113283" y="0"/>
                  </a:lnTo>
                  <a:close/>
                </a:path>
              </a:pathLst>
            </a:custGeom>
            <a:solidFill>
              <a:srgbClr val="FCFFBE"/>
            </a:solidFill>
            <a:ln w="57150" cap="sq">
              <a:solidFill>
                <a:srgbClr val="7BDAB0"/>
              </a:solidFill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88900" y="50800"/>
              <a:ext cx="635000" cy="673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917208" y="8989848"/>
            <a:ext cx="877184" cy="876088"/>
          </a:xfrm>
          <a:custGeom>
            <a:avLst/>
            <a:gdLst/>
            <a:ahLst/>
            <a:cxnLst/>
            <a:rect r="r" b="b" t="t" l="l"/>
            <a:pathLst>
              <a:path h="876088" w="877184">
                <a:moveTo>
                  <a:pt x="0" y="0"/>
                </a:moveTo>
                <a:lnTo>
                  <a:pt x="877185" y="0"/>
                </a:lnTo>
                <a:lnTo>
                  <a:pt x="877185" y="876088"/>
                </a:lnTo>
                <a:lnTo>
                  <a:pt x="0" y="8760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23142">
            <a:off x="13663772" y="3234127"/>
            <a:ext cx="999173" cy="999173"/>
          </a:xfrm>
          <a:custGeom>
            <a:avLst/>
            <a:gdLst/>
            <a:ahLst/>
            <a:cxnLst/>
            <a:rect r="r" b="b" t="t" l="l"/>
            <a:pathLst>
              <a:path h="999173" w="999173">
                <a:moveTo>
                  <a:pt x="0" y="0"/>
                </a:moveTo>
                <a:lnTo>
                  <a:pt x="999173" y="0"/>
                </a:lnTo>
                <a:lnTo>
                  <a:pt x="999173" y="999173"/>
                </a:lnTo>
                <a:lnTo>
                  <a:pt x="0" y="999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745649" y="5897419"/>
            <a:ext cx="1390515" cy="1331418"/>
          </a:xfrm>
          <a:custGeom>
            <a:avLst/>
            <a:gdLst/>
            <a:ahLst/>
            <a:cxnLst/>
            <a:rect r="r" b="b" t="t" l="l"/>
            <a:pathLst>
              <a:path h="1331418" w="1390515">
                <a:moveTo>
                  <a:pt x="0" y="0"/>
                </a:moveTo>
                <a:lnTo>
                  <a:pt x="1390515" y="0"/>
                </a:lnTo>
                <a:lnTo>
                  <a:pt x="1390515" y="1331418"/>
                </a:lnTo>
                <a:lnTo>
                  <a:pt x="0" y="1331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430293" y="5897419"/>
            <a:ext cx="1390515" cy="1331418"/>
          </a:xfrm>
          <a:custGeom>
            <a:avLst/>
            <a:gdLst/>
            <a:ahLst/>
            <a:cxnLst/>
            <a:rect r="r" b="b" t="t" l="l"/>
            <a:pathLst>
              <a:path h="1331418" w="1390515">
                <a:moveTo>
                  <a:pt x="0" y="0"/>
                </a:moveTo>
                <a:lnTo>
                  <a:pt x="1390515" y="0"/>
                </a:lnTo>
                <a:lnTo>
                  <a:pt x="1390515" y="1331418"/>
                </a:lnTo>
                <a:lnTo>
                  <a:pt x="0" y="13314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0" y="533670"/>
            <a:ext cx="1447475" cy="1385957"/>
          </a:xfrm>
          <a:custGeom>
            <a:avLst/>
            <a:gdLst/>
            <a:ahLst/>
            <a:cxnLst/>
            <a:rect r="r" b="b" t="t" l="l"/>
            <a:pathLst>
              <a:path h="1385957" w="1447475">
                <a:moveTo>
                  <a:pt x="0" y="0"/>
                </a:moveTo>
                <a:lnTo>
                  <a:pt x="1447475" y="0"/>
                </a:lnTo>
                <a:lnTo>
                  <a:pt x="1447475" y="1385957"/>
                </a:lnTo>
                <a:lnTo>
                  <a:pt x="0" y="1385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75811" y="4198484"/>
            <a:ext cx="16483489" cy="302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23F99"/>
                </a:solidFill>
                <a:latin typeface="Manofa"/>
              </a:rPr>
              <a:t>DE TOILETTEN BIJ ONS OP SCHOOL MOGEN </a:t>
            </a: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223F99"/>
                </a:solidFill>
                <a:latin typeface="Manofa"/>
              </a:rPr>
              <a:t>ALLEMAAL GENDERNEUTRALE TOILETTEN WORDEN.</a:t>
            </a:r>
            <a:r>
              <a:rPr lang="en-US" sz="4599">
                <a:solidFill>
                  <a:srgbClr val="2E6A72"/>
                </a:solidFill>
                <a:latin typeface="Manofa"/>
              </a:rPr>
              <a:t> </a:t>
            </a:r>
          </a:p>
          <a:p>
            <a:pPr algn="ctr">
              <a:lnSpc>
                <a:spcPts val="5599"/>
              </a:lnSpc>
            </a:pPr>
          </a:p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-291947">
            <a:off x="2773855" y="1204338"/>
            <a:ext cx="5631507" cy="345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JA: als iemand zich geen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jongen of meisje voelt,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moet die leerling niet kiezen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tussen een jongens- of meisjestoilet.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438168">
            <a:off x="10462487" y="911492"/>
            <a:ext cx="6968579" cy="206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NEEN: Ik zou het ongemakkelijk vinden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als ik met kinderen van een ander gender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een toilet moet delen.</a:t>
            </a:r>
          </a:p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373842">
            <a:off x="1025879" y="6392941"/>
            <a:ext cx="5771981" cy="255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JA: bij een toilet maakt het niet uit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of het voor jongens of meisjes is.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Bij mij thuis gebruikt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1"/>
              </a:rPr>
              <a:t>iedereen ook hetzelfde toilet.</a:t>
            </a:r>
          </a:p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189845" y="7003185"/>
            <a:ext cx="7069455" cy="295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2"/>
              </a:rPr>
              <a:t>NEEN: ik vind dat er zowel meisjes-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2"/>
              </a:rPr>
              <a:t>als jongens-wc’s moeten zijn.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2"/>
              </a:rPr>
              <a:t>Voor kinderen die niet in dat hokje passen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2"/>
              </a:rPr>
              <a:t>kunnen we een apart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2"/>
              </a:rPr>
              <a:t>genderneutraal toilet voorzien.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17591" y="1389049"/>
            <a:ext cx="5054742" cy="7149564"/>
          </a:xfrm>
          <a:custGeom>
            <a:avLst/>
            <a:gdLst/>
            <a:ahLst/>
            <a:cxnLst/>
            <a:rect r="r" b="b" t="t" l="l"/>
            <a:pathLst>
              <a:path h="7149564" w="5054742">
                <a:moveTo>
                  <a:pt x="0" y="0"/>
                </a:moveTo>
                <a:lnTo>
                  <a:pt x="5054742" y="0"/>
                </a:lnTo>
                <a:lnTo>
                  <a:pt x="5054742" y="7149565"/>
                </a:lnTo>
                <a:lnTo>
                  <a:pt x="0" y="7149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51323" y="5809643"/>
            <a:ext cx="7315200" cy="1501654"/>
          </a:xfrm>
          <a:custGeom>
            <a:avLst/>
            <a:gdLst/>
            <a:ahLst/>
            <a:cxnLst/>
            <a:rect r="r" b="b" t="t" l="l"/>
            <a:pathLst>
              <a:path h="1501654" w="7315200">
                <a:moveTo>
                  <a:pt x="0" y="0"/>
                </a:moveTo>
                <a:lnTo>
                  <a:pt x="7315200" y="0"/>
                </a:lnTo>
                <a:lnTo>
                  <a:pt x="7315200" y="1501654"/>
                </a:lnTo>
                <a:lnTo>
                  <a:pt x="0" y="1501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44822" y="1908962"/>
            <a:ext cx="9027344" cy="3065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4"/>
              </a:lnSpc>
            </a:pPr>
            <a:r>
              <a:rPr lang="en-US" sz="5994">
                <a:solidFill>
                  <a:srgbClr val="223F99"/>
                </a:solidFill>
                <a:latin typeface="Manofa"/>
              </a:rPr>
              <a:t>ONTWERP NU ZELF </a:t>
            </a:r>
          </a:p>
          <a:p>
            <a:pPr algn="ctr">
              <a:lnSpc>
                <a:spcPts val="5934"/>
              </a:lnSpc>
            </a:pPr>
            <a:r>
              <a:rPr lang="en-US" sz="5994">
                <a:solidFill>
                  <a:srgbClr val="223F99"/>
                </a:solidFill>
                <a:latin typeface="Manofa"/>
              </a:rPr>
              <a:t>EEN LOGO VOOR EEN </a:t>
            </a:r>
          </a:p>
          <a:p>
            <a:pPr algn="ctr">
              <a:lnSpc>
                <a:spcPts val="5934"/>
              </a:lnSpc>
            </a:pPr>
            <a:r>
              <a:rPr lang="en-US" sz="5994">
                <a:solidFill>
                  <a:srgbClr val="223F99"/>
                </a:solidFill>
                <a:latin typeface="Manofa"/>
              </a:rPr>
              <a:t>GENDERNEUTRAAL TOILET!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37504" y="8155172"/>
            <a:ext cx="2011513" cy="2011513"/>
          </a:xfrm>
          <a:custGeom>
            <a:avLst/>
            <a:gdLst/>
            <a:ahLst/>
            <a:cxnLst/>
            <a:rect r="r" b="b" t="t" l="l"/>
            <a:pathLst>
              <a:path h="2011513" w="2011513">
                <a:moveTo>
                  <a:pt x="0" y="0"/>
                </a:moveTo>
                <a:lnTo>
                  <a:pt x="2011513" y="0"/>
                </a:lnTo>
                <a:lnTo>
                  <a:pt x="2011513" y="2011512"/>
                </a:lnTo>
                <a:lnTo>
                  <a:pt x="0" y="2011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51359" y="3825491"/>
            <a:ext cx="17236641" cy="4833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223F99"/>
                </a:solidFill>
                <a:latin typeface="Manofa"/>
              </a:rPr>
              <a:t>KLIK </a:t>
            </a:r>
            <a:r>
              <a:rPr lang="en-US" sz="9200" u="sng">
                <a:solidFill>
                  <a:srgbClr val="223F99"/>
                </a:solidFill>
                <a:latin typeface="Manofa"/>
                <a:hlinkClick r:id="rId2" tooltip="https://nl.padlet.com/StudioGlobo/inspiratie-voor-genderneutraal-toilet-ti82l7oznpxd5xqj"/>
              </a:rPr>
              <a:t>HIER</a:t>
            </a:r>
            <a:r>
              <a:rPr lang="en-US" sz="9200">
                <a:solidFill>
                  <a:srgbClr val="223F99"/>
                </a:solidFill>
                <a:latin typeface="Manofa"/>
              </a:rPr>
              <a:t> VOOR INSPIRATIE!</a:t>
            </a:r>
          </a:p>
          <a:p>
            <a:pPr algn="ctr" marL="0" indent="0" lvl="0">
              <a:lnSpc>
                <a:spcPts val="1288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12942" y="6268761"/>
            <a:ext cx="3789352" cy="3789352"/>
          </a:xfrm>
          <a:custGeom>
            <a:avLst/>
            <a:gdLst/>
            <a:ahLst/>
            <a:cxnLst/>
            <a:rect r="r" b="b" t="t" l="l"/>
            <a:pathLst>
              <a:path h="3789352" w="3789352">
                <a:moveTo>
                  <a:pt x="0" y="0"/>
                </a:moveTo>
                <a:lnTo>
                  <a:pt x="3789352" y="0"/>
                </a:lnTo>
                <a:lnTo>
                  <a:pt x="3789352" y="3789353"/>
                </a:lnTo>
                <a:lnTo>
                  <a:pt x="0" y="37893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DAFmdf0Js8c</dc:identifier>
  <dcterms:modified xsi:type="dcterms:W3CDTF">2011-08-01T06:04:30Z</dcterms:modified>
  <cp:revision>1</cp:revision>
  <dc:title>Presentatie Pas jij in het WC-hokje.</dc:title>
</cp:coreProperties>
</file>